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1" r:id="rId17"/>
    <p:sldId id="336" r:id="rId18"/>
    <p:sldId id="361" r:id="rId19"/>
    <p:sldId id="362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48" r:id="rId28"/>
    <p:sldId id="350" r:id="rId29"/>
    <p:sldId id="352" r:id="rId30"/>
    <p:sldId id="351" r:id="rId31"/>
    <p:sldId id="353" r:id="rId32"/>
    <p:sldId id="354" r:id="rId33"/>
    <p:sldId id="355" r:id="rId34"/>
    <p:sldId id="356" r:id="rId35"/>
    <p:sldId id="357" r:id="rId36"/>
    <p:sldId id="337" r:id="rId37"/>
    <p:sldId id="358" r:id="rId38"/>
    <p:sldId id="338" r:id="rId39"/>
    <p:sldId id="364" r:id="rId40"/>
    <p:sldId id="359" r:id="rId41"/>
    <p:sldId id="340" r:id="rId42"/>
    <p:sldId id="360" r:id="rId43"/>
    <p:sldId id="366" r:id="rId44"/>
    <p:sldId id="365" r:id="rId45"/>
    <p:sldId id="368" r:id="rId46"/>
    <p:sldId id="367" r:id="rId47"/>
    <p:sldId id="369" r:id="rId48"/>
    <p:sldId id="370" r:id="rId49"/>
    <p:sldId id="374" r:id="rId50"/>
    <p:sldId id="372" r:id="rId51"/>
    <p:sldId id="373" r:id="rId52"/>
    <p:sldId id="375" r:id="rId53"/>
    <p:sldId id="376" r:id="rId54"/>
    <p:sldId id="371" r:id="rId55"/>
    <p:sldId id="379" r:id="rId56"/>
    <p:sldId id="377" r:id="rId57"/>
    <p:sldId id="378" r:id="rId58"/>
    <p:sldId id="381" r:id="rId59"/>
    <p:sldId id="380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8" r:id="rId74"/>
    <p:sldId id="395" r:id="rId75"/>
    <p:sldId id="411" r:id="rId76"/>
    <p:sldId id="403" r:id="rId77"/>
    <p:sldId id="400" r:id="rId78"/>
    <p:sldId id="399" r:id="rId79"/>
    <p:sldId id="401" r:id="rId80"/>
    <p:sldId id="402" r:id="rId81"/>
    <p:sldId id="404" r:id="rId82"/>
    <p:sldId id="406" r:id="rId83"/>
    <p:sldId id="405" r:id="rId84"/>
    <p:sldId id="409" r:id="rId85"/>
    <p:sldId id="410" r:id="rId86"/>
    <p:sldId id="408" r:id="rId87"/>
    <p:sldId id="412" r:id="rId88"/>
    <p:sldId id="413" r:id="rId89"/>
    <p:sldId id="415" r:id="rId90"/>
    <p:sldId id="416" r:id="rId91"/>
    <p:sldId id="421" r:id="rId92"/>
    <p:sldId id="417" r:id="rId93"/>
    <p:sldId id="418" r:id="rId94"/>
    <p:sldId id="420" r:id="rId95"/>
    <p:sldId id="419" r:id="rId96"/>
    <p:sldId id="422" r:id="rId97"/>
  </p:sldIdLst>
  <p:sldSz cx="12192000" cy="6858000"/>
  <p:notesSz cx="6858000" cy="9144000"/>
  <p:embeddedFontLst>
    <p:embeddedFont>
      <p:font typeface="KoPubWorld돋움체_Pro Medium" pitchFamily="2" charset="-127"/>
      <p:regular r:id="rId100"/>
    </p:embeddedFont>
    <p:embeddedFont>
      <p:font typeface="맑은 고딕" panose="020B0503020000020004" pitchFamily="34" charset="-127"/>
      <p:regular r:id="rId101"/>
      <p:bold r:id="rId102"/>
    </p:embeddedFont>
    <p:embeddedFont>
      <p:font typeface="08서울한강체 L" panose="020F0502020204030204" pitchFamily="34" charset="0"/>
      <p:regular r:id="rId103"/>
      <p:bold r:id="rId104"/>
      <p:italic r:id="rId105"/>
      <p:boldItalic r:id="rId106"/>
    </p:embeddedFont>
    <p:embeddedFont>
      <p:font typeface="Arial Unicode MS" panose="020B0604020202020204" pitchFamily="34" charset="-128"/>
      <p:regular r:id="rId107"/>
    </p:embeddedFont>
    <p:embeddedFont>
      <p:font typeface="Calibri" panose="020F0502020204030204" pitchFamily="34" charset="0"/>
      <p:regular r:id="rId108"/>
      <p:bold r:id="rId109"/>
      <p:italic r:id="rId110"/>
      <p:boldItalic r:id="rId111"/>
    </p:embeddedFont>
    <p:embeddedFont>
      <p:font typeface="Consolas" panose="020B0609020204030204" pitchFamily="49" charset="0"/>
      <p:regular r:id="rId112"/>
      <p:bold r:id="rId113"/>
      <p:italic r:id="rId114"/>
      <p:boldItalic r:id="rId115"/>
    </p:embeddedFont>
    <p:embeddedFont>
      <p:font typeface="KoPubDotum_Pro Bold" pitchFamily="2" charset="-127"/>
      <p:bold r:id="rId116"/>
    </p:embeddedFont>
    <p:embeddedFont>
      <p:font typeface="KOPUBDOTUM_PRO MEDIUM" pitchFamily="2" charset="-127"/>
      <p:regular r:id="rId117"/>
    </p:embeddedFont>
    <p:embeddedFont>
      <p:font typeface="KOPUBDOTUM_PRO MEDIUM" pitchFamily="2" charset="-127"/>
      <p:regular r:id="rId117"/>
    </p:embeddedFont>
    <p:embeddedFont>
      <p:font typeface="NanumSquare" panose="020B0600000101010101" pitchFamily="34" charset="-127"/>
      <p:regular r:id="rId118"/>
    </p:embeddedFont>
    <p:embeddedFont>
      <p:font typeface="NanumSquare Bold" panose="020B0600000101010101" pitchFamily="34" charset="-127"/>
      <p:bold r:id="rId119"/>
    </p:embeddedFont>
    <p:embeddedFont>
      <p:font typeface="NanumSquare ExtraBold" panose="020B0600000101010101" pitchFamily="34" charset="-127"/>
      <p:bold r:id="rId120"/>
    </p:embeddedFont>
    <p:embeddedFont>
      <p:font typeface="NanumSquare Light" panose="020B0600000101010101" pitchFamily="34" charset="-127"/>
      <p:regular r:id="rId1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6" autoAdjust="0"/>
    <p:restoredTop sz="94366"/>
  </p:normalViewPr>
  <p:slideViewPr>
    <p:cSldViewPr snapToGrid="0" showGuides="1">
      <p:cViewPr varScale="1">
        <p:scale>
          <a:sx n="116" d="100"/>
          <a:sy n="116" d="100"/>
        </p:scale>
        <p:origin x="816" y="19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3.fntdata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4.fntdata"/><Relationship Id="rId118" Type="http://schemas.openxmlformats.org/officeDocument/2006/relationships/font" Target="fonts/font1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5.fntdata"/><Relationship Id="rId119" Type="http://schemas.openxmlformats.org/officeDocument/2006/relationships/font" Target="fonts/font2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120" Type="http://schemas.openxmlformats.org/officeDocument/2006/relationships/font" Target="fonts/font21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121" Type="http://schemas.openxmlformats.org/officeDocument/2006/relationships/font" Target="fonts/font2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font" Target="fonts/font2.fntdata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2021/06/21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38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9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06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79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288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7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0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5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556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18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950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15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01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41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498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9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28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910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499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186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107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486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53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2021. 6. 21.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2021. 6. 21.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2021. 6. 21.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2021. 6. 21.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2021. 6. 21.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2021. 6. 21.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2021. 6. 21.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2021. 6. 21.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/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비교연산자</a:t>
            </a:r>
            <a:r>
              <a:rPr lang="en-US" altLang="ko-KR" dirty="0"/>
              <a:t>(=,</a:t>
            </a:r>
            <a:r>
              <a:rPr lang="ko-KR" altLang="en-US" dirty="0"/>
              <a:t> </a:t>
            </a:r>
            <a:r>
              <a:rPr lang="en-US" altLang="ko-KR" dirty="0"/>
              <a:t>&lt;,</a:t>
            </a:r>
            <a:r>
              <a:rPr lang="ko-KR" altLang="en-US" dirty="0"/>
              <a:t> </a:t>
            </a:r>
            <a:r>
              <a:rPr lang="en-US" altLang="ko-KR" dirty="0"/>
              <a:t>&lt;=,</a:t>
            </a:r>
            <a:r>
              <a:rPr lang="ko-KR" altLang="en-US" dirty="0"/>
              <a:t> </a:t>
            </a:r>
            <a:r>
              <a:rPr lang="en-US" altLang="ko-KR" dirty="0"/>
              <a:t>&gt;=,</a:t>
            </a:r>
            <a:r>
              <a:rPr lang="ko-KR" altLang="en-US" dirty="0"/>
              <a:t> </a:t>
            </a:r>
            <a:r>
              <a:rPr lang="en-US" altLang="ko-KR" dirty="0"/>
              <a:t>&lt;&gt;)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IN,</a:t>
            </a:r>
            <a:r>
              <a:rPr lang="ko-KR" altLang="en-US" dirty="0"/>
              <a:t> </a:t>
            </a:r>
            <a:r>
              <a:rPr lang="en-US" altLang="ko-KR" dirty="0"/>
              <a:t>ANY,</a:t>
            </a:r>
            <a:r>
              <a:rPr lang="ko-KR" altLang="en-US" dirty="0"/>
              <a:t> </a:t>
            </a:r>
            <a:r>
              <a:rPr lang="en-US" altLang="ko-KR" dirty="0"/>
              <a:t>ALL,</a:t>
            </a:r>
            <a:r>
              <a:rPr lang="ko-KR" altLang="en-US" dirty="0"/>
              <a:t> </a:t>
            </a:r>
            <a:r>
              <a:rPr lang="en-US" altLang="ko-KR" dirty="0"/>
              <a:t>EXISTS</a:t>
            </a:r>
            <a:r>
              <a:rPr lang="ko-KR" altLang="en-US" dirty="0"/>
              <a:t> 사용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41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/docs/8.1/functions-</a:t>
            </a:r>
            <a:r>
              <a:rPr lang="en-US" altLang="ko-KR" dirty="0" err="1"/>
              <a:t>subquery.html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WHERE and SELECT</a:t>
            </a:r>
            <a:endParaRPr lang="en-KR" sz="32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FROM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/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878794" y="2464155"/>
            <a:ext cx="843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Functions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실습 데이터 준비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CBD083-A01E-E04D-805B-B662C56D7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12859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\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step02_intermediate/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summer_medals.sql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ALTER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COPY 31165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postgres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=#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6EBA6C-DF2B-8543-9DB0-2A915E2FEF6E}"/>
              </a:ext>
            </a:extLst>
          </p:cNvPr>
          <p:cNvSpPr txBox="1"/>
          <p:nvPr/>
        </p:nvSpPr>
        <p:spPr>
          <a:xfrm>
            <a:off x="425690" y="970385"/>
            <a:ext cx="112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step02_intermediate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내 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summer_medals.sql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&amp;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data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폴더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026" name="Picture 2" descr="Window function vs Aggregate function">
            <a:extLst>
              <a:ext uri="{FF2B5EF4-FFF2-40B4-BE49-F238E27FC236}">
                <a16:creationId xmlns:a16="http://schemas.microsoft.com/office/drawing/2014/main" id="{91C19587-FEB2-C047-A59B-3791FEA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83481"/>
            <a:ext cx="10414000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337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463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sundaskhalid.medium.com</a:t>
            </a:r>
            <a:r>
              <a:rPr lang="en-US" altLang="ko-KR" sz="1200" dirty="0"/>
              <a:t>/sql-window-function-vs-group-by-b246d14223d2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871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행에 숫자를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...,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형태로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기준으로 오름차순으로 진행합니다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97F512F-E7C7-A948-8376-D57B9886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34941"/>
              </p:ext>
            </p:extLst>
          </p:nvPr>
        </p:nvGraphicFramePr>
        <p:xfrm>
          <a:off x="965982" y="2721404"/>
          <a:ext cx="4718722" cy="335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35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ROW_NUMBER() OVER() AS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,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*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 BY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ASC;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55DA7E-125A-6649-ACAD-9D36BBDC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2708986"/>
            <a:ext cx="5743449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9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올림픽 년도를 오름차순 순번대로 작성을 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먼저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연도에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Distinct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적용한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오름차순으로 정렬하는 쿼리를 작성합니다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A37C9C0-9C26-2547-BB2B-D2A4C565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105527"/>
            <a:ext cx="1619250" cy="3216318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93516"/>
              </p:ext>
            </p:extLst>
          </p:nvPr>
        </p:nvGraphicFramePr>
        <p:xfrm>
          <a:off x="2032782" y="3336582"/>
          <a:ext cx="4718722" cy="275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75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Year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,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 ) OVER ( 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  <a:r>
                        <a:rPr lang="ko-KR" altLang="en-US" sz="2000" b="0" dirty="0" err="1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서브쿼리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BY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ASC;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23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5192D"/>
                </a:solidFill>
                <a:latin typeface="+mj-lt"/>
              </a:rPr>
              <a:t>ORDER BY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 err="1"/>
              <a:t>Summer_Medals</a:t>
            </a:r>
            <a:endParaRPr lang="en-KR" sz="20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14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Over()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행과 관련된 행을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88214"/>
              </p:ext>
            </p:extLst>
          </p:nvPr>
        </p:nvGraphicFramePr>
        <p:xfrm>
          <a:off x="1063296" y="1959477"/>
          <a:ext cx="6053600" cy="436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6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362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ROW_NUMBER() OVER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(ORDER BY Year DESC, Event ASC)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Year, Event, Country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Medal = 'Gold';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CE0DB81-5280-3E4D-B943-AF2D4719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8" y="1958433"/>
            <a:ext cx="4590782" cy="33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6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하계 올림픽이 열린 각 연도에 번호를 할당합니다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가장 최근 연도를 가진 행이 더 낮은 행 수를 갖도록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70A8D09-4FB0-0245-93F2-6A290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0" y="2636368"/>
            <a:ext cx="1585143" cy="37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7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DDA950-8A05-444B-B7FC-FA64F17C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00" y="2938513"/>
            <a:ext cx="4532600" cy="3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4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쿼리에서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선수들의 랭킹을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7AA8B9-D0B7-0547-973B-8CFAFF3E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845674"/>
            <a:ext cx="4368800" cy="34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5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남자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69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KG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역도 경기에서 매년 금메달리스트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기존 쿼리에서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매년 전년도 챔피언도 같이 조회하도록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BC141-F12E-A244-9D48-42C36D4A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07" y="3429000"/>
            <a:ext cx="4910386" cy="25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4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12567</TotalTime>
  <Words>3411</Words>
  <Application>Microsoft Macintosh PowerPoint</Application>
  <PresentationFormat>Widescreen</PresentationFormat>
  <Paragraphs>666</Paragraphs>
  <Slides>96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14" baseType="lpstr">
      <vt:lpstr>NanumSquare</vt:lpstr>
      <vt:lpstr>Arial</vt:lpstr>
      <vt:lpstr>KoPubWorld돋움체_Pro Medium</vt:lpstr>
      <vt:lpstr>KOPUBDOTUM_PRO MEDIUM</vt:lpstr>
      <vt:lpstr>08서울한강체 L</vt:lpstr>
      <vt:lpstr>나눔스퀘어_ac Light</vt:lpstr>
      <vt:lpstr>Courier New</vt:lpstr>
      <vt:lpstr>Calibri</vt:lpstr>
      <vt:lpstr>Consolas</vt:lpstr>
      <vt:lpstr>NanumSquare ExtraBold</vt:lpstr>
      <vt:lpstr>나눔스퀘어_ac Bold</vt:lpstr>
      <vt:lpstr>NanumSquare Bold</vt:lpstr>
      <vt:lpstr>NanumSquare Light</vt:lpstr>
      <vt:lpstr>맑은 고딕</vt:lpstr>
      <vt:lpstr>KoPubDotum_Pro Bold</vt:lpstr>
      <vt:lpstr>Arial Unicode MS</vt:lpstr>
      <vt:lpstr>KOPUBDOTUM_PRO MEDIUM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336</cp:revision>
  <dcterms:created xsi:type="dcterms:W3CDTF">2020-11-29T05:15:19Z</dcterms:created>
  <dcterms:modified xsi:type="dcterms:W3CDTF">2021-06-21T10:35:04Z</dcterms:modified>
</cp:coreProperties>
</file>